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90" r:id="rId9"/>
    <p:sldId id="265" r:id="rId10"/>
    <p:sldId id="266" r:id="rId11"/>
    <p:sldId id="274" r:id="rId12"/>
    <p:sldId id="268" r:id="rId13"/>
    <p:sldId id="269" r:id="rId14"/>
    <p:sldId id="270" r:id="rId15"/>
    <p:sldId id="291" r:id="rId16"/>
    <p:sldId id="272" r:id="rId17"/>
    <p:sldId id="292" r:id="rId18"/>
    <p:sldId id="280" r:id="rId19"/>
    <p:sldId id="275" r:id="rId20"/>
    <p:sldId id="276" r:id="rId21"/>
    <p:sldId id="277" r:id="rId22"/>
    <p:sldId id="287" r:id="rId23"/>
    <p:sldId id="278" r:id="rId24"/>
    <p:sldId id="279" r:id="rId25"/>
    <p:sldId id="281" r:id="rId26"/>
    <p:sldId id="282" r:id="rId27"/>
    <p:sldId id="283" r:id="rId28"/>
    <p:sldId id="285" r:id="rId29"/>
    <p:sldId id="284" r:id="rId30"/>
    <p:sldId id="28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78504-AFD6-490D-B027-24B9740B5AC4}" type="datetimeFigureOut">
              <a:rPr lang="en-US" smtClean="0"/>
              <a:pPr/>
              <a:t>8/3/2012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731F7-9249-4458-9DEC-B76164A6D9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1B584-215B-4071-8093-74F2E7685D9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1B584-215B-4071-8093-74F2E7685D9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1B584-215B-4071-8093-74F2E7685D9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1B584-215B-4071-8093-74F2E7685D9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1B584-215B-4071-8093-74F2E7685D9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1B584-215B-4071-8093-74F2E7685D9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1B584-215B-4071-8093-74F2E7685D9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1B584-215B-4071-8093-74F2E7685D9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1B584-215B-4071-8093-74F2E7685D9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1B584-215B-4071-8093-74F2E7685D9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1B584-215B-4071-8093-74F2E7685D9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97DE-6A48-41F3-B8C5-B9BE3D741869}" type="datetimeFigureOut">
              <a:rPr lang="en-US" smtClean="0"/>
              <a:pPr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B3A1-AAD2-484F-AA9B-5B8A3D697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97DE-6A48-41F3-B8C5-B9BE3D741869}" type="datetimeFigureOut">
              <a:rPr lang="en-US" smtClean="0"/>
              <a:pPr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B3A1-AAD2-484F-AA9B-5B8A3D697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97DE-6A48-41F3-B8C5-B9BE3D741869}" type="datetimeFigureOut">
              <a:rPr lang="en-US" smtClean="0"/>
              <a:pPr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B3A1-AAD2-484F-AA9B-5B8A3D697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97DE-6A48-41F3-B8C5-B9BE3D741869}" type="datetimeFigureOut">
              <a:rPr lang="en-US" smtClean="0"/>
              <a:pPr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B3A1-AAD2-484F-AA9B-5B8A3D697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97DE-6A48-41F3-B8C5-B9BE3D741869}" type="datetimeFigureOut">
              <a:rPr lang="en-US" smtClean="0"/>
              <a:pPr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B3A1-AAD2-484F-AA9B-5B8A3D697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97DE-6A48-41F3-B8C5-B9BE3D741869}" type="datetimeFigureOut">
              <a:rPr lang="en-US" smtClean="0"/>
              <a:pPr/>
              <a:t>8/3/2012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B3A1-AAD2-484F-AA9B-5B8A3D697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97DE-6A48-41F3-B8C5-B9BE3D741869}" type="datetimeFigureOut">
              <a:rPr lang="en-US" smtClean="0"/>
              <a:pPr/>
              <a:t>8/3/2012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B3A1-AAD2-484F-AA9B-5B8A3D697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97DE-6A48-41F3-B8C5-B9BE3D741869}" type="datetimeFigureOut">
              <a:rPr lang="en-US" smtClean="0"/>
              <a:pPr/>
              <a:t>8/3/2012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B3A1-AAD2-484F-AA9B-5B8A3D697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97DE-6A48-41F3-B8C5-B9BE3D741869}" type="datetimeFigureOut">
              <a:rPr lang="en-US" smtClean="0"/>
              <a:pPr/>
              <a:t>8/3/2012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B3A1-AAD2-484F-AA9B-5B8A3D697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97DE-6A48-41F3-B8C5-B9BE3D741869}" type="datetimeFigureOut">
              <a:rPr lang="en-US" smtClean="0"/>
              <a:pPr/>
              <a:t>8/3/2012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B3A1-AAD2-484F-AA9B-5B8A3D697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97DE-6A48-41F3-B8C5-B9BE3D741869}" type="datetimeFigureOut">
              <a:rPr lang="en-US" smtClean="0"/>
              <a:pPr/>
              <a:t>8/3/2012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B3A1-AAD2-484F-AA9B-5B8A3D697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097DE-6A48-41F3-B8C5-B9BE3D741869}" type="datetimeFigureOut">
              <a:rPr lang="en-US" smtClean="0"/>
              <a:pPr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EB3A1-AAD2-484F-AA9B-5B8A3D697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raftbeer.com/pages/news-and-events/american-craft-beer-week/declaration" TargetMode="External"/><Relationship Id="rId4" Type="http://schemas.openxmlformats.org/officeDocument/2006/relationships/hyperlink" Target="http://www.craftbeer.com/pages/news-and-events/american-craft-beer-week/resource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2 Conf PP_Cont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ACM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6125" y="838200"/>
            <a:ext cx="5967675" cy="8310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2 Conf PP_Cont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832818"/>
            <a:ext cx="8229600" cy="746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CRAFT BREWERS ASSOCIATION </a:t>
            </a:r>
          </a:p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TEMPLATES &amp; SUPPORT INCLUDING:</a:t>
            </a:r>
          </a:p>
          <a:p>
            <a:pPr algn="ctr"/>
            <a:endParaRPr lang="en-US" sz="10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itchFamily="2" charset="2"/>
              <a:buChar char=""/>
            </a:pPr>
            <a:r>
              <a:rPr lang="en-US" sz="1900" dirty="0" smtClean="0"/>
              <a:t>Promotional Materials – banner/posters at </a:t>
            </a:r>
            <a:r>
              <a:rPr lang="en-US" sz="1600" i="1" dirty="0" smtClean="0">
                <a:hlinkClick r:id="rId4"/>
              </a:rPr>
              <a:t>http://www.craftbeer.com/pages/news-and-events/american-craft-beer-week/resources</a:t>
            </a:r>
            <a:r>
              <a:rPr lang="en-US" sz="1600" i="1" dirty="0" smtClean="0"/>
              <a:t> </a:t>
            </a:r>
          </a:p>
          <a:p>
            <a:pPr lvl="1"/>
            <a:endParaRPr lang="en-US" sz="1900" dirty="0" smtClean="0"/>
          </a:p>
          <a:p>
            <a:pPr lvl="1">
              <a:buFont typeface="Wingdings" pitchFamily="2" charset="2"/>
              <a:buChar char=""/>
            </a:pPr>
            <a:r>
              <a:rPr lang="en-US" sz="1900" dirty="0" smtClean="0"/>
              <a:t>Declaration of Beer Independence – PDF can be downloaded at </a:t>
            </a:r>
            <a:r>
              <a:rPr lang="en-US" sz="1600" i="1" dirty="0" smtClean="0">
                <a:hlinkClick r:id="rId5"/>
              </a:rPr>
              <a:t>http://www.craftbeer.com/pages/news-and-events/american-craft-beer-week/declaration</a:t>
            </a:r>
            <a:r>
              <a:rPr lang="en-US" sz="1600" i="1" dirty="0" smtClean="0"/>
              <a:t> </a:t>
            </a:r>
          </a:p>
          <a:p>
            <a:pPr lvl="1">
              <a:buFont typeface="Wingdings" pitchFamily="2" charset="2"/>
              <a:buChar char=""/>
            </a:pPr>
            <a:endParaRPr lang="en-US" sz="1900" dirty="0" smtClean="0"/>
          </a:p>
          <a:p>
            <a:pPr lvl="1">
              <a:buFont typeface="Wingdings" pitchFamily="2" charset="2"/>
              <a:buChar char=""/>
            </a:pPr>
            <a:r>
              <a:rPr lang="en-US" sz="1900" dirty="0" smtClean="0"/>
              <a:t>Website/Event Calendar (screenshot)</a:t>
            </a:r>
          </a:p>
          <a:p>
            <a:pPr lvl="1">
              <a:buFont typeface="Wingdings" pitchFamily="2" charset="2"/>
              <a:buChar char=""/>
            </a:pPr>
            <a:endParaRPr lang="en-US" sz="1900" dirty="0" smtClean="0"/>
          </a:p>
          <a:p>
            <a:pPr lvl="1">
              <a:buFont typeface="Wingdings" pitchFamily="2" charset="2"/>
              <a:buChar char=""/>
            </a:pPr>
            <a:r>
              <a:rPr lang="en-US" sz="1900" dirty="0" smtClean="0"/>
              <a:t>Media Outreach &amp; Promotion</a:t>
            </a:r>
          </a:p>
          <a:p>
            <a:pPr lvl="0">
              <a:buFont typeface="Wingdings" pitchFamily="2" charset="2"/>
              <a:buChar char=""/>
            </a:pPr>
            <a:endParaRPr lang="en-US" sz="1200" dirty="0"/>
          </a:p>
          <a:p>
            <a:pPr algn="ctr">
              <a:buFont typeface="Wingdings" pitchFamily="2" charset="2"/>
              <a:buChar char=""/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2">
              <a:lnSpc>
                <a:spcPct val="150000"/>
              </a:lnSpc>
            </a:pPr>
            <a:endParaRPr lang="en-US" sz="2400" dirty="0" smtClean="0"/>
          </a:p>
          <a:p>
            <a:pPr lvl="0">
              <a:lnSpc>
                <a:spcPct val="150000"/>
              </a:lnSpc>
              <a:buFont typeface="Wingdings" pitchFamily="2" charset="2"/>
              <a:buChar char=""/>
            </a:pPr>
            <a:endParaRPr lang="en-US" sz="1600" dirty="0" smtClean="0"/>
          </a:p>
          <a:p>
            <a:pPr lvl="0">
              <a:lnSpc>
                <a:spcPct val="150000"/>
              </a:lnSpc>
              <a:buFont typeface="Wingdings" pitchFamily="2" charset="2"/>
              <a:buChar char=""/>
            </a:pPr>
            <a:endParaRPr lang="en-US" sz="2400" dirty="0" smtClean="0"/>
          </a:p>
          <a:p>
            <a:pPr algn="ctr"/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2 Conf PP_Ti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Pastoral_CMYK_horz_logo [Converted] 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3048000"/>
            <a:ext cx="5257800" cy="119176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200" y="2057400"/>
            <a:ext cx="6019800" cy="1138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AMERICAN CHEESE MONTH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axon Cheese and wine pair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24400" y="-1"/>
            <a:ext cx="4419600" cy="688094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81000"/>
            <a:ext cx="3505200" cy="6324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CHEESEMAKER DINNER </a:t>
            </a:r>
          </a:p>
          <a:p>
            <a:pPr algn="ctr"/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FEATURING SAXON CREAMERY, PASTORAL AND THE PURPLE PIG</a:t>
            </a:r>
          </a:p>
          <a:p>
            <a:pPr algn="ctr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$95/person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 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$5/person donated to ACE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Foundatoin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1600" dirty="0">
                <a:latin typeface="Calibri" pitchFamily="34" charset="0"/>
                <a:cs typeface="Calibri" pitchFamily="34" charset="0"/>
              </a:rPr>
              <a:t>Charred Broccoli with Anchovy-Herb Vinaigrette, Breadcrumbs, </a:t>
            </a:r>
          </a:p>
          <a:p>
            <a:pPr algn="ctr"/>
            <a:r>
              <a:rPr lang="en-US" sz="1600" i="1" dirty="0">
                <a:latin typeface="Calibri" pitchFamily="34" charset="0"/>
                <a:cs typeface="Calibri" pitchFamily="34" charset="0"/>
              </a:rPr>
              <a:t>‘Saxony’ (Alpine Style)</a:t>
            </a:r>
          </a:p>
          <a:p>
            <a:pPr algn="ctr"/>
            <a:r>
              <a:rPr lang="en-US" sz="1600" i="1" dirty="0">
                <a:latin typeface="Calibri" pitchFamily="34" charset="0"/>
                <a:cs typeface="Calibri" pitchFamily="34" charset="0"/>
              </a:rPr>
              <a:t> </a:t>
            </a:r>
          </a:p>
          <a:p>
            <a:pPr algn="ctr"/>
            <a:r>
              <a:rPr lang="en-US" sz="1600" dirty="0">
                <a:latin typeface="Calibri" pitchFamily="34" charset="0"/>
                <a:cs typeface="Calibri" pitchFamily="34" charset="0"/>
              </a:rPr>
              <a:t>Salad of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Frisee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, Crispy Jowl,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Sunchokes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, Poached Egg, Honey-Cider Vinaigrette,</a:t>
            </a:r>
          </a:p>
          <a:p>
            <a:pPr algn="ctr"/>
            <a:r>
              <a:rPr lang="en-US" sz="1600" i="1" dirty="0">
                <a:latin typeface="Calibri" pitchFamily="34" charset="0"/>
                <a:cs typeface="Calibri" pitchFamily="34" charset="0"/>
              </a:rPr>
              <a:t>‘Big Ed’s’ (Gouda Style)</a:t>
            </a:r>
          </a:p>
          <a:p>
            <a:pPr algn="ctr"/>
            <a:r>
              <a:rPr lang="en-US" sz="1600" dirty="0">
                <a:latin typeface="Calibri" pitchFamily="34" charset="0"/>
                <a:cs typeface="Calibri" pitchFamily="34" charset="0"/>
              </a:rPr>
              <a:t> </a:t>
            </a:r>
          </a:p>
          <a:p>
            <a:pPr algn="ctr"/>
            <a:r>
              <a:rPr lang="en-US" sz="1600" dirty="0">
                <a:latin typeface="Calibri" pitchFamily="34" charset="0"/>
                <a:cs typeface="Calibri" pitchFamily="34" charset="0"/>
              </a:rPr>
              <a:t>Bone-In Beef Tenderloin with Fried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Brussel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Sprouts, Black Trumpet Mushrooms, </a:t>
            </a:r>
          </a:p>
          <a:p>
            <a:pPr algn="ctr"/>
            <a:r>
              <a:rPr lang="en-US" sz="1600" i="1" dirty="0">
                <a:latin typeface="Calibri" pitchFamily="34" charset="0"/>
                <a:cs typeface="Calibri" pitchFamily="34" charset="0"/>
              </a:rPr>
              <a:t>‘Greenfields’ </a:t>
            </a:r>
            <a:r>
              <a:rPr lang="en-US" sz="1600" i="1" dirty="0" err="1">
                <a:latin typeface="Calibri" pitchFamily="34" charset="0"/>
                <a:cs typeface="Calibri" pitchFamily="34" charset="0"/>
              </a:rPr>
              <a:t>Fonduta</a:t>
            </a:r>
            <a:r>
              <a:rPr lang="en-US" sz="1600" i="1" dirty="0">
                <a:latin typeface="Calibri" pitchFamily="34" charset="0"/>
                <a:cs typeface="Calibri" pitchFamily="34" charset="0"/>
              </a:rPr>
              <a:t> (Washed Rind)</a:t>
            </a:r>
          </a:p>
          <a:p>
            <a:pPr algn="ctr"/>
            <a:r>
              <a:rPr lang="en-US" sz="1600" i="1" dirty="0">
                <a:latin typeface="Calibri" pitchFamily="34" charset="0"/>
                <a:cs typeface="Calibri" pitchFamily="34" charset="0"/>
              </a:rPr>
              <a:t> </a:t>
            </a:r>
          </a:p>
          <a:p>
            <a:pPr algn="ctr"/>
            <a:r>
              <a:rPr lang="en-US" sz="1600" dirty="0">
                <a:latin typeface="Calibri" pitchFamily="34" charset="0"/>
                <a:cs typeface="Calibri" pitchFamily="34" charset="0"/>
              </a:rPr>
              <a:t>Grilled Cheese with Spiced Apple Butter, Almonds, Charred Grapes,</a:t>
            </a:r>
          </a:p>
          <a:p>
            <a:pPr algn="ctr"/>
            <a:r>
              <a:rPr lang="en-US" sz="1600" i="1" dirty="0">
                <a:latin typeface="Calibri" pitchFamily="34" charset="0"/>
                <a:cs typeface="Calibri" pitchFamily="34" charset="0"/>
              </a:rPr>
              <a:t>‘Pastures’ (cheddar)</a:t>
            </a: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DINE OUT AND SUPPORT THE ACE FOUNDATION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818388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2 Conf PP_Cont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WISCONSIN CHEESE WEEK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1926104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WMMB Fundraiser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Content Placeholder 6" descr="Wisconsin Cheese and beverage pairin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371600" y="2535704"/>
            <a:ext cx="2681670" cy="347850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67200" y="1972142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Pastoral Road Trips to Wisconsin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599" y="2611904"/>
            <a:ext cx="36633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19600" y="509647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40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Pastoralites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visited Uplands Cheese, Bleu Mont Dairy,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Roelli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Edelweiss Creamery, and Hook’s.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2 Conf PP_Cont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066800"/>
            <a:ext cx="2667000" cy="116205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CELEBRATE FOR FREE!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0850" y="1843087"/>
            <a:ext cx="4425950" cy="5853113"/>
          </a:xfrm>
        </p:spPr>
        <p:txBody>
          <a:bodyPr/>
          <a:lstStyle/>
          <a:p>
            <a:pPr algn="ctr">
              <a:buNone/>
            </a:pPr>
            <a:r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PRESS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FEATURES PASTORAL </a:t>
            </a:r>
          </a:p>
          <a:p>
            <a:pPr algn="ctr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AND AMERICAN CHEESE MONTH</a:t>
            </a:r>
          </a:p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1287" y="2286000"/>
            <a:ext cx="3008313" cy="46910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In store tastings for the duration of October, with Wisconsin producers during Wisconsin Cheese Week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Weekly cheese and wine pairings featuring American cheeses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31 Days of American Artisans blog posts, featuring one producer highlight each day of October</a:t>
            </a:r>
            <a:endParaRPr lang="en-US" sz="1800" dirty="0"/>
          </a:p>
        </p:txBody>
      </p:sp>
      <p:pic>
        <p:nvPicPr>
          <p:cNvPr id="6" name="Picture 5" descr="tcw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819400"/>
            <a:ext cx="2271002" cy="923544"/>
          </a:xfrm>
          <a:prstGeom prst="rect">
            <a:avLst/>
          </a:prstGeom>
        </p:spPr>
      </p:pic>
      <p:pic>
        <p:nvPicPr>
          <p:cNvPr id="7" name="Picture 6" descr="timeoutchicago_logo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3886200"/>
            <a:ext cx="1714500" cy="1177290"/>
          </a:xfrm>
          <a:prstGeom prst="rect">
            <a:avLst/>
          </a:prstGeom>
        </p:spPr>
      </p:pic>
      <p:pic>
        <p:nvPicPr>
          <p:cNvPr id="8" name="Picture 7" descr="The-Gourmet-Retailer-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5257800"/>
            <a:ext cx="3302000" cy="460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2 Conf PP_Ti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2895600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SOUTHERN ARTISAN </a:t>
            </a:r>
          </a:p>
          <a:p>
            <a:pPr algn="ctr"/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CHEESE FESTIVAL</a:t>
            </a:r>
            <a:endParaRPr lang="en-US" sz="3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2 Conf PP_Cont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1981200"/>
            <a:ext cx="6705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SOUTHERN ARTISAN CHEESE FESTIVAL</a:t>
            </a:r>
          </a:p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NASHVILLE, TENNESSEE</a:t>
            </a:r>
          </a:p>
          <a:p>
            <a:r>
              <a:rPr lang="en-US" sz="2400" dirty="0" smtClean="0"/>
              <a:t> </a:t>
            </a:r>
            <a:endParaRPr lang="en-US" sz="1050" dirty="0" smtClean="0"/>
          </a:p>
          <a:p>
            <a:pPr>
              <a:buFont typeface="Wingdings" pitchFamily="2" charset="2"/>
              <a:buChar char=""/>
            </a:pPr>
            <a:r>
              <a:rPr lang="en-US" sz="2000" dirty="0" smtClean="0"/>
              <a:t> Inaugural event in 2011, spurred by the creation of </a:t>
            </a:r>
            <a:r>
              <a:rPr lang="en-US" sz="2000" b="1" dirty="0" smtClean="0"/>
              <a:t>American Cheese Month</a:t>
            </a:r>
            <a:r>
              <a:rPr lang="en-US" sz="2000" dirty="0" smtClean="0"/>
              <a:t> and inspired by cheese festivals in other parts of the country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"/>
            </a:pPr>
            <a:r>
              <a:rPr lang="en-US" sz="2000" dirty="0" smtClean="0"/>
              <a:t> 55+ cheesemakers in the Southeast and growing!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2 Conf PP_Cont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518589"/>
            <a:ext cx="822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ORIGINAL PROPOSAL FOR “AMERICAN CHEESE WEEK” PRESENTED TO ACS BOARD AT FALL 2010 </a:t>
            </a:r>
          </a:p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BOARD MEETING IN MONTRÉAL</a:t>
            </a:r>
          </a:p>
          <a:p>
            <a:pPr lvl="2">
              <a:lnSpc>
                <a:spcPct val="150000"/>
              </a:lnSpc>
            </a:pPr>
            <a:endParaRPr lang="en-US" sz="2400" dirty="0" smtClean="0"/>
          </a:p>
          <a:p>
            <a:pPr lvl="0">
              <a:lnSpc>
                <a:spcPct val="150000"/>
              </a:lnSpc>
              <a:buFont typeface="Wingdings" pitchFamily="2" charset="2"/>
              <a:buChar char=""/>
            </a:pPr>
            <a:endParaRPr lang="en-US" sz="1600" dirty="0" smtClean="0"/>
          </a:p>
          <a:p>
            <a:pPr lvl="0">
              <a:lnSpc>
                <a:spcPct val="150000"/>
              </a:lnSpc>
              <a:buFont typeface="Wingdings" pitchFamily="2" charset="2"/>
              <a:buChar char=""/>
            </a:pPr>
            <a:endParaRPr lang="en-US" sz="2400" dirty="0" smtClean="0"/>
          </a:p>
          <a:p>
            <a:pPr algn="ctr"/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2 Conf PP_Cont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1823115"/>
            <a:ext cx="792480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2011 EVENT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OVERVIEW</a:t>
            </a:r>
          </a:p>
          <a:p>
            <a:pPr algn="ctr"/>
            <a:endParaRPr lang="en-US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spcAft>
                <a:spcPts val="600"/>
              </a:spcAft>
              <a:buFont typeface="Wingdings" pitchFamily="2" charset="2"/>
              <a:buChar char=""/>
            </a:pPr>
            <a:r>
              <a:rPr lang="en-US" sz="2000" dirty="0" smtClean="0"/>
              <a:t>14 cheesemakers attended, 3 others sent cheese to sample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"/>
            </a:pPr>
            <a:r>
              <a:rPr lang="en-US" sz="2000" dirty="0" smtClean="0"/>
              <a:t>25 artisan food producers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"/>
            </a:pPr>
            <a:r>
              <a:rPr lang="en-US" sz="2000" dirty="0" smtClean="0"/>
              <a:t>10 craft brewers and assortment of wines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"/>
            </a:pPr>
            <a:r>
              <a:rPr lang="en-US" sz="2000" dirty="0" smtClean="0"/>
              <a:t>Sold out crowd of 750 people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"/>
            </a:pPr>
            <a:r>
              <a:rPr lang="en-US" sz="2000" dirty="0" smtClean="0"/>
              <a:t>Cheesemakers and food artisans sampled and sold their goods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"/>
            </a:pPr>
            <a:r>
              <a:rPr lang="en-US" sz="2000" dirty="0" smtClean="0"/>
              <a:t>Ticketed event (2 levels, one with beer and wine, one without)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"/>
            </a:pPr>
            <a:r>
              <a:rPr lang="en-US" sz="2000" dirty="0" smtClean="0"/>
              <a:t>Secured several sponsors to help cover expenses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"/>
            </a:pPr>
            <a:r>
              <a:rPr lang="en-US" sz="2000" dirty="0" smtClean="0"/>
              <a:t>Portion of the proceeds went to two local food charities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2 Conf PP_Cont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1828800"/>
            <a:ext cx="792480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2011 – AWESOME STUFF</a:t>
            </a:r>
          </a:p>
          <a:p>
            <a:pPr algn="ctr"/>
            <a:endParaRPr lang="en-US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>
              <a:spcAft>
                <a:spcPts val="600"/>
              </a:spcAft>
              <a:buFont typeface="Wingdings" pitchFamily="2" charset="2"/>
              <a:buChar char=""/>
            </a:pPr>
            <a:r>
              <a:rPr lang="en-US" sz="2000" dirty="0" smtClean="0"/>
              <a:t>Sold out! </a:t>
            </a:r>
          </a:p>
          <a:p>
            <a:pPr lvl="2">
              <a:spcAft>
                <a:spcPts val="600"/>
              </a:spcAft>
              <a:buFont typeface="Wingdings" pitchFamily="2" charset="2"/>
              <a:buChar char=""/>
            </a:pPr>
            <a:r>
              <a:rPr lang="en-US" sz="2000" dirty="0" smtClean="0"/>
              <a:t>Five southern states (TN, GA, KY, NC, AL, VA) represented</a:t>
            </a:r>
          </a:p>
          <a:p>
            <a:pPr lvl="2">
              <a:spcAft>
                <a:spcPts val="600"/>
              </a:spcAft>
              <a:buFont typeface="Wingdings" pitchFamily="2" charset="2"/>
              <a:buChar char=""/>
            </a:pPr>
            <a:r>
              <a:rPr lang="en-US" sz="2000" dirty="0" smtClean="0"/>
              <a:t>No fee for cheesemakers and food artisans to participate</a:t>
            </a:r>
          </a:p>
          <a:p>
            <a:pPr lvl="2">
              <a:spcAft>
                <a:spcPts val="600"/>
              </a:spcAft>
              <a:buFont typeface="Wingdings" pitchFamily="2" charset="2"/>
              <a:buChar char=""/>
            </a:pPr>
            <a:r>
              <a:rPr lang="en-US" sz="2000" dirty="0" smtClean="0"/>
              <a:t>Most cheesemakers sold everything they brought ($5 voucher)</a:t>
            </a:r>
          </a:p>
          <a:p>
            <a:pPr lvl="2">
              <a:spcAft>
                <a:spcPts val="600"/>
              </a:spcAft>
              <a:buFont typeface="Wingdings" pitchFamily="2" charset="2"/>
              <a:buChar char=""/>
            </a:pPr>
            <a:r>
              <a:rPr lang="en-US" sz="2000" dirty="0" smtClean="0"/>
              <a:t>Festival was able to cover cost of a hotel room for all vendors</a:t>
            </a:r>
          </a:p>
          <a:p>
            <a:pPr lvl="2">
              <a:spcAft>
                <a:spcPts val="600"/>
              </a:spcAft>
              <a:buFont typeface="Wingdings" pitchFamily="2" charset="2"/>
              <a:buChar char=""/>
            </a:pPr>
            <a:r>
              <a:rPr lang="en-US" sz="2000" dirty="0" smtClean="0"/>
              <a:t>Attendees were very engaged and enthusiastic</a:t>
            </a:r>
          </a:p>
          <a:p>
            <a:pPr lvl="2">
              <a:spcAft>
                <a:spcPts val="600"/>
              </a:spcAft>
              <a:buFont typeface="Wingdings" pitchFamily="2" charset="2"/>
              <a:buChar char=""/>
            </a:pPr>
            <a:r>
              <a:rPr lang="en-US" sz="2000" dirty="0" smtClean="0"/>
              <a:t>Financially lean operation – lots of volunteers made it happen</a:t>
            </a:r>
          </a:p>
          <a:p>
            <a:pPr lvl="2">
              <a:spcAft>
                <a:spcPts val="600"/>
              </a:spcAft>
              <a:buFont typeface="Wingdings" pitchFamily="2" charset="2"/>
              <a:buChar char=""/>
            </a:pPr>
            <a:r>
              <a:rPr lang="en-US" sz="2000" dirty="0" smtClean="0"/>
              <a:t>Received some great publicity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96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7200"/>
            <a:ext cx="57912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-76200"/>
            <a:ext cx="428625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800600" y="-762000"/>
            <a:ext cx="76200" cy="76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5400000">
            <a:off x="1028700" y="-800100"/>
            <a:ext cx="76200" cy="76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2 Conf PP_Cont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1752600"/>
            <a:ext cx="792480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2011 – LESSONS LEARNED</a:t>
            </a:r>
          </a:p>
          <a:p>
            <a:pPr algn="ctr"/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spcAft>
                <a:spcPts val="600"/>
              </a:spcAft>
              <a:buFont typeface="Wingdings" pitchFamily="2" charset="2"/>
              <a:buChar char=""/>
            </a:pPr>
            <a:r>
              <a:rPr lang="en-US" sz="1900" dirty="0" smtClean="0"/>
              <a:t>About 50% tickets sold last minute, so tough to plan for crowd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"/>
            </a:pPr>
            <a:r>
              <a:rPr lang="en-US" sz="1900" dirty="0" smtClean="0"/>
              <a:t>Need more than 2 people to staff booths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"/>
            </a:pPr>
            <a:r>
              <a:rPr lang="en-US" sz="1900" dirty="0" smtClean="0"/>
              <a:t>Weird crowd flow thing – one </a:t>
            </a:r>
            <a:r>
              <a:rPr lang="en-US" sz="1900" dirty="0" err="1" smtClean="0"/>
              <a:t>ginormous</a:t>
            </a:r>
            <a:r>
              <a:rPr lang="en-US" sz="1900" dirty="0" smtClean="0"/>
              <a:t> line formed so slowed </a:t>
            </a:r>
          </a:p>
          <a:p>
            <a:pPr lvl="1">
              <a:spcAft>
                <a:spcPts val="600"/>
              </a:spcAft>
            </a:pPr>
            <a:r>
              <a:rPr lang="en-US" sz="1900" dirty="0"/>
              <a:t> </a:t>
            </a:r>
            <a:r>
              <a:rPr lang="en-US" sz="1900" dirty="0" smtClean="0"/>
              <a:t>   everyone when one person stopped to chat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"/>
            </a:pPr>
            <a:r>
              <a:rPr lang="en-US" sz="1900" dirty="0" smtClean="0"/>
              <a:t>Ticket scanners at entrance gate malfunctioned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"/>
            </a:pPr>
            <a:r>
              <a:rPr lang="en-US" sz="1900" dirty="0" smtClean="0"/>
              <a:t>Venue space was divided into two areas (indoors and out)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"/>
            </a:pPr>
            <a:r>
              <a:rPr lang="en-US" sz="1900" dirty="0" smtClean="0"/>
              <a:t>Late start (May/June ’11) to planning 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"/>
            </a:pPr>
            <a:r>
              <a:rPr lang="en-US" sz="1900" dirty="0" smtClean="0"/>
              <a:t>Not much swag other than Hatch show print+</a:t>
            </a:r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2 Conf PP_Cont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618596"/>
            <a:ext cx="8229600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NEW FOR 2012</a:t>
            </a:r>
          </a:p>
          <a:p>
            <a:pPr algn="ctr"/>
            <a:endParaRPr lang="en-US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>
              <a:spcAft>
                <a:spcPts val="600"/>
              </a:spcAft>
              <a:buFont typeface="Wingdings" pitchFamily="2" charset="2"/>
              <a:buChar char=""/>
            </a:pPr>
            <a:r>
              <a:rPr lang="en-US" sz="1900" dirty="0" smtClean="0"/>
              <a:t>Started planning in January</a:t>
            </a:r>
          </a:p>
          <a:p>
            <a:pPr lvl="2">
              <a:spcAft>
                <a:spcPts val="600"/>
              </a:spcAft>
              <a:buFont typeface="Wingdings" pitchFamily="2" charset="2"/>
              <a:buChar char=""/>
            </a:pPr>
            <a:r>
              <a:rPr lang="en-US" sz="1900" dirty="0" smtClean="0"/>
              <a:t>Same venue but different (larger) area</a:t>
            </a:r>
          </a:p>
          <a:p>
            <a:pPr lvl="2">
              <a:spcAft>
                <a:spcPts val="600"/>
              </a:spcAft>
              <a:buFont typeface="Wingdings" pitchFamily="2" charset="2"/>
              <a:buChar char=""/>
            </a:pPr>
            <a:r>
              <a:rPr lang="en-US" sz="1900" dirty="0" smtClean="0"/>
              <a:t>Researching best ticketing option</a:t>
            </a:r>
          </a:p>
          <a:p>
            <a:pPr lvl="2">
              <a:spcAft>
                <a:spcPts val="600"/>
              </a:spcAft>
              <a:buFont typeface="Wingdings" pitchFamily="2" charset="2"/>
              <a:buChar char=""/>
            </a:pPr>
            <a:r>
              <a:rPr lang="en-US" sz="1900" dirty="0" smtClean="0"/>
              <a:t>Exploring VIP level ticket option</a:t>
            </a:r>
          </a:p>
          <a:p>
            <a:pPr lvl="2">
              <a:spcAft>
                <a:spcPts val="600"/>
              </a:spcAft>
              <a:buFont typeface="Wingdings" pitchFamily="2" charset="2"/>
              <a:buChar char=""/>
            </a:pPr>
            <a:r>
              <a:rPr lang="en-US" sz="1900" dirty="0" smtClean="0"/>
              <a:t>More educational/tasting sessions planned </a:t>
            </a:r>
          </a:p>
          <a:p>
            <a:pPr lvl="2">
              <a:spcAft>
                <a:spcPts val="600"/>
              </a:spcAft>
              <a:buFont typeface="Wingdings" pitchFamily="2" charset="2"/>
              <a:buChar char=""/>
            </a:pPr>
            <a:r>
              <a:rPr lang="en-US" sz="1900" dirty="0" smtClean="0"/>
              <a:t>New logo and more swag</a:t>
            </a:r>
          </a:p>
          <a:p>
            <a:pPr lvl="2">
              <a:spcAft>
                <a:spcPts val="600"/>
              </a:spcAft>
              <a:buFont typeface="Wingdings" pitchFamily="2" charset="2"/>
              <a:buChar char=""/>
            </a:pPr>
            <a:r>
              <a:rPr lang="en-US" sz="1900" dirty="0" smtClean="0"/>
              <a:t>Brief period right before Fest begins for chefs</a:t>
            </a:r>
          </a:p>
          <a:p>
            <a:pPr lvl="2">
              <a:spcAft>
                <a:spcPts val="600"/>
              </a:spcAft>
              <a:buFont typeface="Wingdings" pitchFamily="2" charset="2"/>
              <a:buChar char=""/>
            </a:pPr>
            <a:r>
              <a:rPr lang="en-US" sz="1900" dirty="0" smtClean="0"/>
              <a:t>“Makers and Mongers” cheese dinner the night before</a:t>
            </a:r>
          </a:p>
          <a:p>
            <a:pPr lvl="2">
              <a:spcAft>
                <a:spcPts val="600"/>
              </a:spcAft>
              <a:buFont typeface="Wingdings" pitchFamily="2" charset="2"/>
              <a:buChar char=""/>
            </a:pPr>
            <a:r>
              <a:rPr lang="en-US" sz="1900" dirty="0" smtClean="0"/>
              <a:t>Special guest! – Gordon Edgar</a:t>
            </a:r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2 Conf PP_Ti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2895600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AMERICAN CHEESE MONTH</a:t>
            </a:r>
          </a:p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RESOURCES FROM ACS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2 Conf PP_Cont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371600"/>
            <a:ext cx="822960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WWW.AMERICANCHEESEMONTH.ORG</a:t>
            </a:r>
          </a:p>
          <a:p>
            <a:pPr algn="ctr"/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lvl="2">
              <a:buFont typeface="Wingdings" pitchFamily="2" charset="2"/>
              <a:buChar char=""/>
            </a:pPr>
            <a:r>
              <a:rPr lang="en-US" sz="1900" dirty="0" smtClean="0"/>
              <a:t>Event calendar: You post, ACS will promote in </a:t>
            </a:r>
          </a:p>
          <a:p>
            <a:pPr lvl="2"/>
            <a:r>
              <a:rPr lang="en-US" sz="1900" dirty="0" smtClean="0"/>
              <a:t>    </a:t>
            </a:r>
            <a:r>
              <a:rPr lang="en-US" sz="1900" dirty="0" err="1" smtClean="0"/>
              <a:t>CheeseBytes</a:t>
            </a:r>
            <a:r>
              <a:rPr lang="en-US" sz="1900" dirty="0" smtClean="0"/>
              <a:t>, on </a:t>
            </a:r>
            <a:r>
              <a:rPr lang="en-US" sz="1900" dirty="0" err="1" smtClean="0"/>
              <a:t>Facebook</a:t>
            </a:r>
            <a:r>
              <a:rPr lang="en-US" sz="1900" dirty="0" smtClean="0"/>
              <a:t> and Twitter </a:t>
            </a:r>
          </a:p>
          <a:p>
            <a:pPr lvl="2"/>
            <a:endParaRPr lang="en-US" sz="1900" dirty="0"/>
          </a:p>
          <a:p>
            <a:pPr lvl="2">
              <a:buFont typeface="Wingdings" pitchFamily="2" charset="2"/>
              <a:buChar char=""/>
            </a:pPr>
            <a:r>
              <a:rPr lang="en-US" sz="1900" dirty="0" smtClean="0"/>
              <a:t>Official Proclamation: Download a template </a:t>
            </a:r>
          </a:p>
          <a:p>
            <a:pPr lvl="2"/>
            <a:r>
              <a:rPr lang="en-US" sz="1900" dirty="0" smtClean="0"/>
              <a:t>    to share with your local or state government</a:t>
            </a:r>
          </a:p>
          <a:p>
            <a:pPr lvl="2">
              <a:buFont typeface="Wingdings" pitchFamily="2" charset="2"/>
              <a:buChar char=""/>
            </a:pPr>
            <a:endParaRPr lang="en-US" sz="1900" dirty="0" smtClean="0"/>
          </a:p>
          <a:p>
            <a:pPr lvl="2">
              <a:buFont typeface="Wingdings" pitchFamily="2" charset="2"/>
              <a:buChar char=""/>
            </a:pPr>
            <a:r>
              <a:rPr lang="en-US" sz="1900" dirty="0" smtClean="0"/>
              <a:t>Downloadable pairing tips and suggestions</a:t>
            </a:r>
          </a:p>
          <a:p>
            <a:pPr lvl="2">
              <a:buFont typeface="Wingdings" pitchFamily="2" charset="2"/>
              <a:buChar char=""/>
            </a:pPr>
            <a:endParaRPr lang="en-US" sz="1900" dirty="0"/>
          </a:p>
          <a:p>
            <a:pPr lvl="2">
              <a:buFont typeface="Wingdings" pitchFamily="2" charset="2"/>
              <a:buChar char=""/>
            </a:pPr>
            <a:r>
              <a:rPr lang="en-US" sz="1900" dirty="0" smtClean="0"/>
              <a:t>Pins and other merchandise for your events</a:t>
            </a:r>
          </a:p>
          <a:p>
            <a:pPr lvl="2"/>
            <a:endParaRPr lang="en-US" sz="1900" dirty="0" smtClean="0"/>
          </a:p>
          <a:p>
            <a:pPr lvl="2">
              <a:buFont typeface="Wingdings" pitchFamily="2" charset="2"/>
              <a:buChar char=""/>
            </a:pPr>
            <a:r>
              <a:rPr lang="en-US" sz="1900" dirty="0" smtClean="0"/>
              <a:t>Winner stickers for cheese packaging and </a:t>
            </a:r>
          </a:p>
          <a:p>
            <a:pPr lvl="2"/>
            <a:r>
              <a:rPr lang="en-US" sz="1900" dirty="0" smtClean="0"/>
              <a:t>     retail displays available for sale</a:t>
            </a:r>
          </a:p>
          <a:p>
            <a:pPr lvl="2">
              <a:buFont typeface="Wingdings" pitchFamily="2" charset="2"/>
              <a:buChar char=""/>
            </a:pPr>
            <a:endParaRPr lang="en-US" sz="2000" dirty="0" smtClean="0"/>
          </a:p>
          <a:p>
            <a:pPr lvl="3">
              <a:buFont typeface="Wingdings" pitchFamily="2" charset="2"/>
              <a:buChar char=""/>
            </a:pPr>
            <a:endParaRPr lang="en-US" sz="2000" dirty="0"/>
          </a:p>
          <a:p>
            <a:pPr algn="ctr"/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(Screenshot of event calendar here)</a:t>
            </a:r>
          </a:p>
        </p:txBody>
      </p:sp>
      <p:pic>
        <p:nvPicPr>
          <p:cNvPr id="4" name="Picture 3" descr="American Cheese Month CO Proclam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8016" y="2362200"/>
            <a:ext cx="2103984" cy="3464561"/>
          </a:xfrm>
          <a:prstGeom prst="rect">
            <a:avLst/>
          </a:prstGeom>
          <a:ln w="3175">
            <a:solidFill>
              <a:schemeClr val="tx1">
                <a:alpha val="97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2 Conf PP_Cont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312069"/>
            <a:ext cx="82296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AMERICAN CHEESE MONTH</a:t>
            </a:r>
          </a:p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PASSPORT PROGRAM</a:t>
            </a:r>
          </a:p>
          <a:p>
            <a:pPr algn="ctr"/>
            <a:endParaRPr lang="en-US" sz="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“31 DAYS, 31 CHEESES”</a:t>
            </a:r>
          </a:p>
          <a:p>
            <a:pPr lvl="3"/>
            <a:endParaRPr lang="en-US" sz="1600" dirty="0" smtClean="0"/>
          </a:p>
          <a:p>
            <a:pPr lvl="2">
              <a:buFont typeface="Wingdings" pitchFamily="2" charset="2"/>
              <a:buChar char=""/>
            </a:pPr>
            <a:r>
              <a:rPr lang="en-US" sz="1900" dirty="0" smtClean="0"/>
              <a:t>Introducing consumers to American cheeses, and making  </a:t>
            </a:r>
          </a:p>
          <a:p>
            <a:pPr lvl="2"/>
            <a:r>
              <a:rPr lang="en-US" sz="1900" dirty="0"/>
              <a:t> </a:t>
            </a:r>
            <a:r>
              <a:rPr lang="en-US" sz="1900" dirty="0" smtClean="0"/>
              <a:t>   American cheeses more accessible</a:t>
            </a:r>
          </a:p>
          <a:p>
            <a:pPr lvl="2"/>
            <a:endParaRPr lang="en-US" sz="1200" dirty="0" smtClean="0"/>
          </a:p>
          <a:p>
            <a:pPr lvl="2">
              <a:buFont typeface="Wingdings" pitchFamily="2" charset="2"/>
              <a:buChar char=""/>
            </a:pPr>
            <a:r>
              <a:rPr lang="en-US" sz="1900" dirty="0" smtClean="0"/>
              <a:t>Connecting consumers and producers</a:t>
            </a:r>
          </a:p>
          <a:p>
            <a:pPr lvl="2"/>
            <a:endParaRPr lang="en-US" sz="1200" dirty="0" smtClean="0"/>
          </a:p>
          <a:p>
            <a:pPr lvl="2">
              <a:buFont typeface="Wingdings" pitchFamily="2" charset="2"/>
              <a:buChar char=""/>
            </a:pPr>
            <a:r>
              <a:rPr lang="en-US" sz="1900" dirty="0" smtClean="0"/>
              <a:t>In 2011: 100 events in 50 different towns/cities</a:t>
            </a:r>
          </a:p>
          <a:p>
            <a:pPr lvl="2"/>
            <a:endParaRPr lang="en-US" sz="1900" dirty="0" smtClean="0"/>
          </a:p>
          <a:p>
            <a:pPr lvl="2">
              <a:buFont typeface="Wingdings" pitchFamily="2" charset="2"/>
              <a:buChar char=""/>
            </a:pPr>
            <a:r>
              <a:rPr lang="en-US" sz="1900" dirty="0" smtClean="0"/>
              <a:t>Fundraiser for the American Cheese Education Foundation</a:t>
            </a:r>
          </a:p>
          <a:p>
            <a:pPr lvl="3"/>
            <a:endParaRPr lang="en-US" sz="2000" dirty="0"/>
          </a:p>
          <a:p>
            <a:pPr algn="ctr"/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2 Conf PP_Cont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512868"/>
            <a:ext cx="82296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AMERICAN CHEESE MONTH</a:t>
            </a:r>
          </a:p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PASSPORT PROGRAM: 2012</a:t>
            </a:r>
          </a:p>
          <a:p>
            <a:pPr lvl="3"/>
            <a:endParaRPr lang="en-US" sz="1600" dirty="0" smtClean="0"/>
          </a:p>
          <a:p>
            <a:pPr lvl="2">
              <a:lnSpc>
                <a:spcPct val="150000"/>
              </a:lnSpc>
              <a:buFont typeface="Wingdings" pitchFamily="2" charset="2"/>
              <a:buChar char=""/>
            </a:pPr>
            <a:r>
              <a:rPr lang="en-US" sz="1900" dirty="0" smtClean="0"/>
              <a:t>Passports valid at all participating retailers/shops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"/>
            </a:pPr>
            <a:r>
              <a:rPr lang="en-US" sz="1900" dirty="0" smtClean="0"/>
              <a:t>20-40% discount on an American cheese each day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"/>
            </a:pPr>
            <a:r>
              <a:rPr lang="en-US" sz="1900" dirty="0" smtClean="0"/>
              <a:t>Passports sold in-store for $10 each: </a:t>
            </a:r>
            <a:r>
              <a:rPr lang="en-US" sz="1900" i="1" dirty="0" smtClean="0"/>
              <a:t>No fee to participate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"/>
            </a:pPr>
            <a:r>
              <a:rPr lang="en-US" sz="1900" dirty="0" smtClean="0"/>
              <a:t>ACS provides passport templates, in-store signage, vendor letters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"/>
            </a:pPr>
            <a:r>
              <a:rPr lang="en-US" sz="1900" dirty="0"/>
              <a:t>P</a:t>
            </a:r>
            <a:r>
              <a:rPr lang="en-US" sz="1900" dirty="0" smtClean="0"/>
              <a:t>assport sales benefit American Cheese Education Foundation</a:t>
            </a:r>
          </a:p>
          <a:p>
            <a:pPr lvl="3">
              <a:buFont typeface="Wingdings" pitchFamily="2" charset="2"/>
              <a:buChar char=""/>
            </a:pPr>
            <a:endParaRPr lang="en-US" sz="1900" dirty="0" smtClean="0"/>
          </a:p>
          <a:p>
            <a:pPr lvl="3">
              <a:buFont typeface="Wingdings" pitchFamily="2" charset="2"/>
              <a:buChar char=""/>
            </a:pPr>
            <a:endParaRPr lang="en-US" sz="2000" dirty="0"/>
          </a:p>
          <a:p>
            <a:pPr algn="ctr"/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(Screenshot of event calendar here)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2 Conf PP_Cont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752600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 descr="ACM-Passport-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828800"/>
            <a:ext cx="2615534" cy="4041000"/>
          </a:xfrm>
          <a:prstGeom prst="rect">
            <a:avLst/>
          </a:prstGeom>
        </p:spPr>
      </p:pic>
      <p:pic>
        <p:nvPicPr>
          <p:cNvPr id="9" name="Picture 8" descr="2012-Passport-Pos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01836" y="1277470"/>
            <a:ext cx="3546764" cy="4589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2 Conf PP_Cont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967329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AMERICAN CHEESE MONTH COMMITTEE</a:t>
            </a:r>
          </a:p>
          <a:p>
            <a:pPr algn="ctr"/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2">
              <a:buFont typeface="Wingdings" pitchFamily="2" charset="2"/>
              <a:buChar char="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Patrick Bleck, DPI Specialty Foods</a:t>
            </a:r>
          </a:p>
          <a:p>
            <a:pPr lvl="2">
              <a:buFont typeface="Wingdings" pitchFamily="2" charset="2"/>
              <a:buChar char="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Jeanne Carpenter, Wisconsin Cheese Originals</a:t>
            </a:r>
          </a:p>
          <a:p>
            <a:pPr lvl="2">
              <a:buFont typeface="Wingdings" pitchFamily="2" charset="2"/>
              <a:buChar char="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Mark Goldman,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Formaticum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lvl="2">
              <a:buFont typeface="Wingdings" pitchFamily="2" charset="2"/>
              <a:buChar char="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Sara Hill, Wisconsin Milk Marketing Board</a:t>
            </a:r>
          </a:p>
          <a:p>
            <a:pPr lvl="2">
              <a:buFont typeface="Wingdings" pitchFamily="2" charset="2"/>
              <a:buChar char="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Christine Hyatt, Cheese Chick Productions</a:t>
            </a:r>
          </a:p>
          <a:p>
            <a:pPr lvl="2">
              <a:buFont typeface="Wingdings" pitchFamily="2" charset="2"/>
              <a:buChar char=""/>
            </a:pP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Becca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Orozco, American Cheese Society</a:t>
            </a:r>
          </a:p>
          <a:p>
            <a:pPr lvl="2">
              <a:lnSpc>
                <a:spcPct val="150000"/>
              </a:lnSpc>
            </a:pPr>
            <a:endParaRPr lang="en-US" sz="2400" dirty="0" smtClean="0"/>
          </a:p>
          <a:p>
            <a:pPr lvl="0">
              <a:lnSpc>
                <a:spcPct val="150000"/>
              </a:lnSpc>
              <a:buFont typeface="Wingdings" pitchFamily="2" charset="2"/>
              <a:buChar char=""/>
            </a:pPr>
            <a:endParaRPr lang="en-US" sz="1600" dirty="0" smtClean="0"/>
          </a:p>
          <a:p>
            <a:pPr lvl="0">
              <a:lnSpc>
                <a:spcPct val="150000"/>
              </a:lnSpc>
              <a:buFont typeface="Wingdings" pitchFamily="2" charset="2"/>
              <a:buChar char=""/>
            </a:pPr>
            <a:endParaRPr lang="en-US" sz="2400" dirty="0" smtClean="0"/>
          </a:p>
          <a:p>
            <a:pPr algn="ctr"/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2 Conf PP_Cont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ACM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6125" y="762000"/>
            <a:ext cx="5967675" cy="8310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2 Conf PP_Cont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K:\sync\ACS New Files\Merchandise\American Cheese Month Butto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286000"/>
            <a:ext cx="2794000" cy="2662094"/>
          </a:xfrm>
          <a:prstGeom prst="rect">
            <a:avLst/>
          </a:prstGeom>
          <a:noFill/>
        </p:spPr>
      </p:pic>
      <p:pic>
        <p:nvPicPr>
          <p:cNvPr id="7" name="Picture 6" descr="AmericanCheeseMonth_logo_col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47766" y="2057400"/>
            <a:ext cx="3629034" cy="3056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2 Conf PP_Cont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967329"/>
            <a:ext cx="8229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2">
              <a:lnSpc>
                <a:spcPct val="150000"/>
              </a:lnSpc>
            </a:pPr>
            <a:endParaRPr lang="en-US" sz="2400" dirty="0" smtClean="0"/>
          </a:p>
          <a:p>
            <a:pPr lvl="0">
              <a:lnSpc>
                <a:spcPct val="150000"/>
              </a:lnSpc>
              <a:buFont typeface="Wingdings" pitchFamily="2" charset="2"/>
              <a:buChar char=""/>
            </a:pPr>
            <a:endParaRPr lang="en-US" sz="1600" dirty="0" smtClean="0"/>
          </a:p>
          <a:p>
            <a:pPr lvl="0">
              <a:lnSpc>
                <a:spcPct val="150000"/>
              </a:lnSpc>
              <a:buFont typeface="Wingdings" pitchFamily="2" charset="2"/>
              <a:buChar char=""/>
            </a:pPr>
            <a:endParaRPr lang="en-US" sz="2400" dirty="0" smtClean="0"/>
          </a:p>
          <a:p>
            <a:pPr algn="ctr"/>
            <a:endParaRPr lang="en-US" sz="2000" b="1" dirty="0" smtClean="0"/>
          </a:p>
        </p:txBody>
      </p:sp>
      <p:pic>
        <p:nvPicPr>
          <p:cNvPr id="4" name="Picture 3" descr="ACM Screensh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05060" y="1741165"/>
            <a:ext cx="4481540" cy="37452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09799" y="5543490"/>
            <a:ext cx="43006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WWW.AMERICANCHEESEMONTH.ORG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eese Culture Beer and Cheese Pairing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3600" y="0"/>
            <a:ext cx="4470400" cy="3352800"/>
          </a:xfrm>
          <a:prstGeom prst="rect">
            <a:avLst/>
          </a:prstGeom>
        </p:spPr>
      </p:pic>
      <p:pic>
        <p:nvPicPr>
          <p:cNvPr id="10" name="Picture 9" descr="Photo of Wedge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"/>
            <a:ext cx="4648200" cy="3332801"/>
          </a:xfrm>
          <a:prstGeom prst="rect">
            <a:avLst/>
          </a:prstGeom>
        </p:spPr>
      </p:pic>
      <p:pic>
        <p:nvPicPr>
          <p:cNvPr id="11" name="Picture 10" descr="Wisconsin Cheese and Beverage Pairing Experience-Kendall College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9200" y="3429000"/>
            <a:ext cx="4673600" cy="3505200"/>
          </a:xfrm>
          <a:prstGeom prst="rect">
            <a:avLst/>
          </a:prstGeom>
        </p:spPr>
      </p:pic>
      <p:pic>
        <p:nvPicPr>
          <p:cNvPr id="9" name="Picture 8" descr="Photo of Wedge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303555"/>
            <a:ext cx="2590800" cy="3630645"/>
          </a:xfrm>
          <a:prstGeom prst="rect">
            <a:avLst/>
          </a:prstGeom>
        </p:spPr>
      </p:pic>
      <p:pic>
        <p:nvPicPr>
          <p:cNvPr id="7" name="Picture 6" descr="Cheese Culture Beer and Cheese Pairing-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00800" y="3270313"/>
            <a:ext cx="2819400" cy="358768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52400" y="3276600"/>
            <a:ext cx="93726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48200" y="0"/>
            <a:ext cx="45719" cy="3276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2999601"/>
            <a:ext cx="3505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The Wedge: Portland Celebrates Cheese Festival, 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86600" y="-4465"/>
            <a:ext cx="2057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Beer &amp; Cheese Pairing Class</a:t>
            </a:r>
          </a:p>
          <a:p>
            <a:pPr algn="ctr"/>
            <a:r>
              <a:rPr lang="en-US" sz="1200" dirty="0" smtClean="0"/>
              <a:t>Cheese Culture, FL</a:t>
            </a:r>
          </a:p>
          <a:p>
            <a:pPr algn="ctr"/>
            <a:r>
              <a:rPr lang="en-US" sz="1200" dirty="0" smtClean="0"/>
              <a:t>(also photo below)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590800" y="3276600"/>
            <a:ext cx="3810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Wisconsin Cheese &amp; Beverage Pairing Experience</a:t>
            </a:r>
          </a:p>
          <a:p>
            <a:pPr algn="ctr"/>
            <a:r>
              <a:rPr lang="en-US" sz="1200" dirty="0" smtClean="0"/>
              <a:t>Kendall College, IL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6355081" y="3276600"/>
            <a:ext cx="45719" cy="381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590800" y="3276600"/>
            <a:ext cx="45719" cy="381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2 Conf PP_Cont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ACM-Passport-Ima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65300" y="2209800"/>
            <a:ext cx="2416700" cy="3733800"/>
          </a:xfrm>
          <a:prstGeom prst="rect">
            <a:avLst/>
          </a:prstGeom>
        </p:spPr>
      </p:pic>
      <p:pic>
        <p:nvPicPr>
          <p:cNvPr id="8" name="Picture 7" descr="logo_beech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8642" y="3365625"/>
            <a:ext cx="821558" cy="1282575"/>
          </a:xfrm>
          <a:prstGeom prst="rect">
            <a:avLst/>
          </a:prstGeom>
        </p:spPr>
      </p:pic>
      <p:pic>
        <p:nvPicPr>
          <p:cNvPr id="9" name="Picture 8" descr="logo_bklynlard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4651" y="4876800"/>
            <a:ext cx="1311349" cy="646932"/>
          </a:xfrm>
          <a:prstGeom prst="rect">
            <a:avLst/>
          </a:prstGeom>
        </p:spPr>
      </p:pic>
      <p:pic>
        <p:nvPicPr>
          <p:cNvPr id="10" name="Picture 9" descr="logo_brooklynvictorygarde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" y="2206256"/>
            <a:ext cx="1092790" cy="917944"/>
          </a:xfrm>
          <a:prstGeom prst="rect">
            <a:avLst/>
          </a:prstGeom>
        </p:spPr>
      </p:pic>
      <p:pic>
        <p:nvPicPr>
          <p:cNvPr id="11" name="Picture 10" descr="logo_calfandki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98651" y="5334000"/>
            <a:ext cx="1311349" cy="778067"/>
          </a:xfrm>
          <a:prstGeom prst="rect">
            <a:avLst/>
          </a:prstGeom>
        </p:spPr>
      </p:pic>
      <p:pic>
        <p:nvPicPr>
          <p:cNvPr id="13" name="Picture 12" descr="logo_saxelb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67200" y="4267200"/>
            <a:ext cx="1114647" cy="1077492"/>
          </a:xfrm>
          <a:prstGeom prst="rect">
            <a:avLst/>
          </a:prstGeom>
        </p:spPr>
      </p:pic>
      <p:pic>
        <p:nvPicPr>
          <p:cNvPr id="14" name="Picture 13" descr="logo_murray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19916" y="4343400"/>
            <a:ext cx="1442484" cy="653926"/>
          </a:xfrm>
          <a:prstGeom prst="rect">
            <a:avLst/>
          </a:prstGeom>
        </p:spPr>
      </p:pic>
      <p:pic>
        <p:nvPicPr>
          <p:cNvPr id="15" name="Picture 14" descr="logo_greenegrap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11366" y="2260600"/>
            <a:ext cx="927434" cy="939800"/>
          </a:xfrm>
          <a:prstGeom prst="rect">
            <a:avLst/>
          </a:prstGeom>
        </p:spPr>
      </p:pic>
      <p:pic>
        <p:nvPicPr>
          <p:cNvPr id="16" name="Picture 15" descr="logo_easterndistrict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869141" y="3581400"/>
            <a:ext cx="2017059" cy="457200"/>
          </a:xfrm>
          <a:prstGeom prst="rect">
            <a:avLst/>
          </a:prstGeom>
        </p:spPr>
      </p:pic>
      <p:pic>
        <p:nvPicPr>
          <p:cNvPr id="17" name="Picture 16" descr="logo_idealcheese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352800" y="2273123"/>
            <a:ext cx="1245781" cy="1079677"/>
          </a:xfrm>
          <a:prstGeom prst="rect">
            <a:avLst/>
          </a:prstGeom>
        </p:spPr>
      </p:pic>
      <p:pic>
        <p:nvPicPr>
          <p:cNvPr id="18" name="Picture 17" descr="logo_lucyswhey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185684" y="3352800"/>
            <a:ext cx="1376916" cy="789432"/>
          </a:xfrm>
          <a:prstGeom prst="rect">
            <a:avLst/>
          </a:prstGeom>
        </p:spPr>
      </p:pic>
      <p:pic>
        <p:nvPicPr>
          <p:cNvPr id="12" name="Picture 11" descr="logo_stinkybklyn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981200" y="2438400"/>
            <a:ext cx="1241325" cy="852377"/>
          </a:xfrm>
          <a:prstGeom prst="rect">
            <a:avLst/>
          </a:prstGeom>
        </p:spPr>
      </p:pic>
      <p:pic>
        <p:nvPicPr>
          <p:cNvPr id="7" name="Picture 6" descr="logo_artisanal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038600" y="5334000"/>
            <a:ext cx="1114646" cy="89914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700751" y="1686580"/>
            <a:ext cx="5919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AMERICAN CHEESE MONTH PASSPORT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2 Conf PP_Cont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600200"/>
            <a:ext cx="8229600" cy="781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          AMERICAN CRAFT BEER WEEK </a:t>
            </a:r>
          </a:p>
          <a:p>
            <a:pPr algn="ctr"/>
            <a:endParaRPr lang="en-US" sz="8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8">
              <a:buFont typeface="Wingdings" pitchFamily="2" charset="2"/>
              <a:buChar char=""/>
            </a:pPr>
            <a:endParaRPr lang="en-US" b="1" dirty="0" smtClean="0"/>
          </a:p>
          <a:p>
            <a:pPr lvl="8">
              <a:buFont typeface="Wingdings" pitchFamily="2" charset="2"/>
              <a:buChar char=""/>
            </a:pPr>
            <a:endParaRPr lang="en-US" b="1" dirty="0" smtClean="0"/>
          </a:p>
          <a:p>
            <a:pPr lvl="8">
              <a:buFont typeface="Wingdings" pitchFamily="2" charset="2"/>
              <a:buChar char=""/>
            </a:pPr>
            <a:r>
              <a:rPr lang="en-US" b="1" dirty="0" smtClean="0"/>
              <a:t>2006</a:t>
            </a:r>
            <a:r>
              <a:rPr lang="en-US" b="1" dirty="0"/>
              <a:t>: </a:t>
            </a:r>
            <a:r>
              <a:rPr lang="en-US" dirty="0"/>
              <a:t>124 breweries hosted </a:t>
            </a:r>
            <a:r>
              <a:rPr lang="en-US" dirty="0" smtClean="0"/>
              <a:t>events.</a:t>
            </a:r>
          </a:p>
          <a:p>
            <a:pPr lvl="8"/>
            <a:r>
              <a:rPr lang="en-US" dirty="0"/>
              <a:t> </a:t>
            </a:r>
            <a:r>
              <a:rPr lang="en-US" dirty="0" smtClean="0"/>
              <a:t>              House </a:t>
            </a:r>
            <a:r>
              <a:rPr lang="en-US" dirty="0"/>
              <a:t>Resolution 753  was </a:t>
            </a:r>
            <a:r>
              <a:rPr lang="en-US" dirty="0" smtClean="0"/>
              <a:t>passed   </a:t>
            </a:r>
          </a:p>
          <a:p>
            <a:pPr lvl="8"/>
            <a:r>
              <a:rPr lang="en-US" dirty="0" smtClean="0"/>
              <a:t>               by the U.S</a:t>
            </a:r>
            <a:r>
              <a:rPr lang="en-US" dirty="0"/>
              <a:t>. </a:t>
            </a:r>
            <a:r>
              <a:rPr lang="en-US" dirty="0" smtClean="0"/>
              <a:t>Congress.</a:t>
            </a:r>
          </a:p>
          <a:p>
            <a:pPr lvl="8"/>
            <a:endParaRPr lang="en-US" dirty="0"/>
          </a:p>
          <a:p>
            <a:pPr lvl="8">
              <a:buFont typeface="Wingdings" pitchFamily="2" charset="2"/>
              <a:buChar char=""/>
            </a:pPr>
            <a:r>
              <a:rPr lang="en-US" b="1" dirty="0"/>
              <a:t>2007: </a:t>
            </a:r>
            <a:r>
              <a:rPr lang="en-US" dirty="0"/>
              <a:t>150 breweries hosted </a:t>
            </a:r>
            <a:r>
              <a:rPr lang="en-US" dirty="0" smtClean="0"/>
              <a:t>events.</a:t>
            </a:r>
          </a:p>
          <a:p>
            <a:pPr lvl="8">
              <a:buFont typeface="Wingdings" pitchFamily="2" charset="2"/>
              <a:buChar char=""/>
            </a:pPr>
            <a:endParaRPr lang="en-US" dirty="0"/>
          </a:p>
          <a:p>
            <a:pPr lvl="8">
              <a:buFont typeface="Wingdings" pitchFamily="2" charset="2"/>
              <a:buChar char=""/>
            </a:pPr>
            <a:r>
              <a:rPr lang="en-US" b="1" dirty="0"/>
              <a:t>2008: </a:t>
            </a:r>
            <a:r>
              <a:rPr lang="en-US" dirty="0"/>
              <a:t>168 breweries hosted </a:t>
            </a:r>
            <a:r>
              <a:rPr lang="en-US" dirty="0" smtClean="0"/>
              <a:t>events.</a:t>
            </a:r>
          </a:p>
          <a:p>
            <a:pPr lvl="8"/>
            <a:r>
              <a:rPr lang="en-US" dirty="0"/>
              <a:t> </a:t>
            </a:r>
            <a:r>
              <a:rPr lang="en-US" dirty="0" smtClean="0"/>
              <a:t>              Declaration </a:t>
            </a:r>
            <a:r>
              <a:rPr lang="en-US" dirty="0"/>
              <a:t>of Beer </a:t>
            </a:r>
            <a:r>
              <a:rPr lang="en-US" dirty="0" smtClean="0"/>
              <a:t>Independence </a:t>
            </a:r>
          </a:p>
          <a:p>
            <a:pPr lvl="8"/>
            <a:r>
              <a:rPr lang="en-US" dirty="0" smtClean="0"/>
              <a:t>               was introduced.</a:t>
            </a:r>
          </a:p>
          <a:p>
            <a:pPr lvl="2"/>
            <a:endParaRPr lang="en-US" sz="1100" dirty="0"/>
          </a:p>
          <a:p>
            <a:pPr lvl="2"/>
            <a:endParaRPr lang="en-US" dirty="0" smtClean="0"/>
          </a:p>
          <a:p>
            <a:pPr lvl="0">
              <a:buFont typeface="Wingdings" pitchFamily="2" charset="2"/>
              <a:buChar char=""/>
            </a:pPr>
            <a:endParaRPr lang="en-US" sz="1900" dirty="0"/>
          </a:p>
          <a:p>
            <a:pPr algn="ctr">
              <a:buFont typeface="Wingdings" pitchFamily="2" charset="2"/>
              <a:buChar char=""/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2">
              <a:lnSpc>
                <a:spcPct val="150000"/>
              </a:lnSpc>
            </a:pPr>
            <a:endParaRPr lang="en-US" sz="2400" dirty="0" smtClean="0"/>
          </a:p>
          <a:p>
            <a:pPr lvl="0">
              <a:lnSpc>
                <a:spcPct val="150000"/>
              </a:lnSpc>
              <a:buFont typeface="Wingdings" pitchFamily="2" charset="2"/>
              <a:buChar char=""/>
            </a:pPr>
            <a:endParaRPr lang="en-US" sz="1600" dirty="0" smtClean="0"/>
          </a:p>
          <a:p>
            <a:pPr lvl="0">
              <a:lnSpc>
                <a:spcPct val="150000"/>
              </a:lnSpc>
              <a:buFont typeface="Wingdings" pitchFamily="2" charset="2"/>
              <a:buChar char=""/>
            </a:pPr>
            <a:endParaRPr lang="en-US" sz="2400" dirty="0" smtClean="0"/>
          </a:p>
          <a:p>
            <a:pPr algn="ctr"/>
            <a:endParaRPr lang="en-US" sz="2000" b="1" dirty="0" smtClean="0"/>
          </a:p>
        </p:txBody>
      </p:sp>
      <p:pic>
        <p:nvPicPr>
          <p:cNvPr id="4" name="Picture 3" descr="acbw12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1295400"/>
            <a:ext cx="1698938" cy="1048910"/>
          </a:xfrm>
          <a:prstGeom prst="rect">
            <a:avLst/>
          </a:prstGeom>
        </p:spPr>
      </p:pic>
      <p:pic>
        <p:nvPicPr>
          <p:cNvPr id="7" name="Picture 6" descr="Captu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5400" y="2307991"/>
            <a:ext cx="2743200" cy="3559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2 Conf PP_Cont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600200"/>
            <a:ext cx="8229600" cy="7925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          AMERICAN CRAFT BEER WEEK </a:t>
            </a:r>
            <a:endParaRPr lang="en-US" dirty="0" smtClean="0"/>
          </a:p>
          <a:p>
            <a:pPr lvl="2"/>
            <a:endParaRPr lang="en-US" sz="1100" dirty="0" smtClean="0"/>
          </a:p>
          <a:p>
            <a:pPr lvl="8">
              <a:buFont typeface="Wingdings" pitchFamily="2" charset="2"/>
              <a:buChar char=""/>
            </a:pPr>
            <a:endParaRPr lang="en-US" b="1" dirty="0" smtClean="0"/>
          </a:p>
          <a:p>
            <a:pPr lvl="8">
              <a:buFont typeface="Wingdings" pitchFamily="2" charset="2"/>
              <a:buChar char=""/>
            </a:pPr>
            <a:r>
              <a:rPr lang="en-US" b="1" dirty="0" smtClean="0"/>
              <a:t>2009:</a:t>
            </a:r>
            <a:r>
              <a:rPr lang="en-US" dirty="0" smtClean="0"/>
              <a:t> 212 breweries hosted more than </a:t>
            </a:r>
          </a:p>
          <a:p>
            <a:pPr lvl="8"/>
            <a:r>
              <a:rPr lang="en-US" dirty="0" smtClean="0"/>
              <a:t>               500 events.</a:t>
            </a:r>
          </a:p>
          <a:p>
            <a:pPr lvl="8">
              <a:buFont typeface="Wingdings" pitchFamily="2" charset="2"/>
              <a:buChar char=""/>
            </a:pPr>
            <a:endParaRPr lang="en-US" sz="1100" dirty="0" smtClean="0"/>
          </a:p>
          <a:p>
            <a:pPr lvl="8">
              <a:buFont typeface="Wingdings" pitchFamily="2" charset="2"/>
              <a:buChar char=""/>
            </a:pPr>
            <a:r>
              <a:rPr lang="en-US" b="1" dirty="0" smtClean="0"/>
              <a:t>2010:</a:t>
            </a:r>
            <a:r>
              <a:rPr lang="en-US" dirty="0" smtClean="0"/>
              <a:t> 341 breweries hosted 621 events</a:t>
            </a:r>
          </a:p>
          <a:p>
            <a:pPr lvl="8"/>
            <a:r>
              <a:rPr lang="en-US" dirty="0" smtClean="0"/>
              <a:t>               in 45 states. House Resolution 1297 </a:t>
            </a:r>
          </a:p>
          <a:p>
            <a:pPr lvl="8"/>
            <a:r>
              <a:rPr lang="en-US" dirty="0" smtClean="0"/>
              <a:t>               was passed by the U.S. Congress.</a:t>
            </a:r>
          </a:p>
          <a:p>
            <a:pPr lvl="8"/>
            <a:endParaRPr lang="en-US" sz="1100" dirty="0" smtClean="0"/>
          </a:p>
          <a:p>
            <a:pPr lvl="8">
              <a:buFont typeface="Wingdings" pitchFamily="2" charset="2"/>
              <a:buChar char=""/>
            </a:pPr>
            <a:r>
              <a:rPr lang="en-US" b="1" dirty="0" smtClean="0"/>
              <a:t>2011: </a:t>
            </a:r>
            <a:r>
              <a:rPr lang="en-US" dirty="0" smtClean="0"/>
              <a:t>1,521 events posted to the official </a:t>
            </a:r>
          </a:p>
          <a:p>
            <a:pPr lvl="8"/>
            <a:r>
              <a:rPr lang="en-US" dirty="0" smtClean="0"/>
              <a:t>               ACBW calendar in 50 states.</a:t>
            </a:r>
          </a:p>
          <a:p>
            <a:pPr lvl="8">
              <a:buFont typeface="Wingdings" pitchFamily="2" charset="2"/>
              <a:buChar char=""/>
            </a:pPr>
            <a:endParaRPr lang="en-US" sz="1100" dirty="0" smtClean="0"/>
          </a:p>
          <a:p>
            <a:pPr lvl="8">
              <a:buFont typeface="Wingdings" pitchFamily="2" charset="2"/>
              <a:buChar char=""/>
            </a:pPr>
            <a:r>
              <a:rPr lang="en-US" b="1" dirty="0" smtClean="0"/>
              <a:t>2012:</a:t>
            </a:r>
            <a:r>
              <a:rPr lang="en-US" dirty="0" smtClean="0"/>
              <a:t> 1,368 events posted to the official </a:t>
            </a:r>
          </a:p>
          <a:p>
            <a:pPr lvl="8"/>
            <a:r>
              <a:rPr lang="en-US" dirty="0" smtClean="0"/>
              <a:t>               ACBW calendar in 50 states.</a:t>
            </a:r>
          </a:p>
          <a:p>
            <a:pPr lvl="0">
              <a:buFont typeface="Wingdings" pitchFamily="2" charset="2"/>
              <a:buChar char=""/>
            </a:pPr>
            <a:endParaRPr lang="en-US" sz="1900" dirty="0"/>
          </a:p>
          <a:p>
            <a:pPr algn="ctr">
              <a:buFont typeface="Wingdings" pitchFamily="2" charset="2"/>
              <a:buChar char=""/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2">
              <a:lnSpc>
                <a:spcPct val="150000"/>
              </a:lnSpc>
            </a:pPr>
            <a:endParaRPr lang="en-US" sz="2400" dirty="0" smtClean="0"/>
          </a:p>
          <a:p>
            <a:pPr lvl="0">
              <a:lnSpc>
                <a:spcPct val="150000"/>
              </a:lnSpc>
              <a:buFont typeface="Wingdings" pitchFamily="2" charset="2"/>
              <a:buChar char=""/>
            </a:pPr>
            <a:endParaRPr lang="en-US" sz="1600" dirty="0" smtClean="0"/>
          </a:p>
          <a:p>
            <a:pPr lvl="0">
              <a:lnSpc>
                <a:spcPct val="150000"/>
              </a:lnSpc>
              <a:buFont typeface="Wingdings" pitchFamily="2" charset="2"/>
              <a:buChar char=""/>
            </a:pPr>
            <a:endParaRPr lang="en-US" sz="2400" dirty="0" smtClean="0"/>
          </a:p>
          <a:p>
            <a:pPr algn="ctr"/>
            <a:endParaRPr lang="en-US" sz="2000" b="1" dirty="0" smtClean="0"/>
          </a:p>
        </p:txBody>
      </p:sp>
      <p:pic>
        <p:nvPicPr>
          <p:cNvPr id="4" name="Picture 3" descr="acbw12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1237090"/>
            <a:ext cx="1698938" cy="1048910"/>
          </a:xfrm>
          <a:prstGeom prst="rect">
            <a:avLst/>
          </a:prstGeom>
        </p:spPr>
      </p:pic>
      <p:pic>
        <p:nvPicPr>
          <p:cNvPr id="7" name="Picture 6" descr="Capture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7112" y="2514600"/>
            <a:ext cx="3344778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801</Words>
  <Application>Microsoft Office PowerPoint</Application>
  <PresentationFormat>On-screen Show (4:3)</PresentationFormat>
  <Paragraphs>233</Paragraphs>
  <Slides>30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DINE OUT AND SUPPORT THE ACE FOUNDATION</vt:lpstr>
      <vt:lpstr>Slide 15</vt:lpstr>
      <vt:lpstr>WISCONSIN CHEESE WEEK</vt:lpstr>
      <vt:lpstr>CELEBRATE FOR FREE!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Rebecca</dc:creator>
  <cp:lastModifiedBy>Rebecca</cp:lastModifiedBy>
  <cp:revision>36</cp:revision>
  <dcterms:created xsi:type="dcterms:W3CDTF">2012-07-25T00:18:36Z</dcterms:created>
  <dcterms:modified xsi:type="dcterms:W3CDTF">2012-08-03T14:18:12Z</dcterms:modified>
</cp:coreProperties>
</file>